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 Slab"/>
      <p:regular r:id="rId12"/>
      <p:bold r:id="rId13"/>
    </p:embeddedFont>
    <p:embeddedFont>
      <p:font typeface="Roboto"/>
      <p:regular r:id="rId14"/>
      <p:bold r:id="rId15"/>
      <p:italic r:id="rId16"/>
      <p:boldItalic r:id="rId17"/>
    </p:embeddedFont>
    <p:embeddedFont>
      <p:font typeface="Nunito"/>
      <p:regular r:id="rId18"/>
      <p:bold r:id="rId19"/>
      <p:italic r:id="rId20"/>
      <p:boldItalic r:id="rId21"/>
    </p:embeddedFont>
    <p:embeddedFont>
      <p:font typeface="Merriweather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italic.fntdata"/><Relationship Id="rId22" Type="http://schemas.openxmlformats.org/officeDocument/2006/relationships/font" Target="fonts/Merriweather-regular.fntdata"/><Relationship Id="rId21" Type="http://schemas.openxmlformats.org/officeDocument/2006/relationships/font" Target="fonts/Nunito-boldItalic.fntdata"/><Relationship Id="rId24" Type="http://schemas.openxmlformats.org/officeDocument/2006/relationships/font" Target="fonts/Merriweather-italic.fntdata"/><Relationship Id="rId23" Type="http://schemas.openxmlformats.org/officeDocument/2006/relationships/font" Target="fonts/Merriweather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Merriweather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Slab-bold.fntdata"/><Relationship Id="rId12" Type="http://schemas.openxmlformats.org/officeDocument/2006/relationships/font" Target="fonts/RobotoSlab-regular.fntdata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19" Type="http://schemas.openxmlformats.org/officeDocument/2006/relationships/font" Target="fonts/Nunito-bold.fntdata"/><Relationship Id="rId18" Type="http://schemas.openxmlformats.org/officeDocument/2006/relationships/font" Target="fonts/Nuni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be1fbdf66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be1fbdf66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bf9e3770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bf9e3770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bf9e3770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5bf9e3770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bf9e3770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bf9e3770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bf9e37700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5bf9e37700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FinLab Theme" type="title">
  <p:cSld name="TITLE">
    <p:bg>
      <p:bgPr>
        <a:solidFill>
          <a:srgbClr val="663399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rgbClr val="77A7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rgbClr val="66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663399"/>
              </a:buClr>
              <a:buSzPts val="3800"/>
              <a:buFont typeface="Roboto Slab"/>
              <a:buNone/>
              <a:defRPr sz="3800">
                <a:solidFill>
                  <a:srgbClr val="663399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800"/>
              <a:buFont typeface="Roboto Slab"/>
              <a:buNone/>
              <a:defRPr sz="3800"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800"/>
              <a:buFont typeface="Roboto Slab"/>
              <a:buNone/>
              <a:defRPr sz="3800"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800"/>
              <a:buFont typeface="Roboto Slab"/>
              <a:buNone/>
              <a:defRPr sz="3800"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800"/>
              <a:buFont typeface="Roboto Slab"/>
              <a:buNone/>
              <a:defRPr sz="3800"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800"/>
              <a:buFont typeface="Roboto Slab"/>
              <a:buNone/>
              <a:defRPr sz="3800"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800"/>
              <a:buFont typeface="Roboto Slab"/>
              <a:buNone/>
              <a:defRPr sz="3800"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800"/>
              <a:buFont typeface="Roboto Slab"/>
              <a:buNone/>
              <a:defRPr sz="3800"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800"/>
              <a:buFont typeface="Roboto Slab"/>
              <a:buNone/>
              <a:defRPr sz="3800"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3399"/>
              </a:buClr>
              <a:buSzPts val="1600"/>
              <a:buFont typeface="Roboto"/>
              <a:buNone/>
              <a:defRPr sz="1600">
                <a:solidFill>
                  <a:srgbClr val="66339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rgbClr val="77A756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83" name="Google Shape;83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6" name="Google Shape;86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600"/>
              <a:buNone/>
              <a:defRPr sz="86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600"/>
              <a:buNone/>
              <a:defRPr sz="8600">
                <a:solidFill>
                  <a:srgbClr val="FFFFFF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600"/>
              <a:buNone/>
              <a:defRPr sz="8600">
                <a:solidFill>
                  <a:srgbClr val="FFFFFF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600"/>
              <a:buNone/>
              <a:defRPr sz="8600">
                <a:solidFill>
                  <a:srgbClr val="FFFFFF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600"/>
              <a:buNone/>
              <a:defRPr sz="8600">
                <a:solidFill>
                  <a:srgbClr val="FFFFFF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600"/>
              <a:buNone/>
              <a:defRPr sz="8600">
                <a:solidFill>
                  <a:srgbClr val="FFFFFF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600"/>
              <a:buNone/>
              <a:defRPr sz="8600">
                <a:solidFill>
                  <a:srgbClr val="FFFFFF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600"/>
              <a:buNone/>
              <a:defRPr sz="8600">
                <a:solidFill>
                  <a:srgbClr val="FFFFFF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600"/>
              <a:buNone/>
              <a:defRPr sz="8600">
                <a:solidFill>
                  <a:srgbClr val="FFFFFF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7" name="Google Shape;87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88" name="Google Shape;88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rgbClr val="663399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77A756"/>
              </a:buClr>
              <a:buSzPts val="3200"/>
              <a:buNone/>
              <a:defRPr sz="3200">
                <a:solidFill>
                  <a:srgbClr val="77A75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rgbClr val="663399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rgbClr val="77A7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63399"/>
              </a:buClr>
              <a:buSzPts val="3000"/>
              <a:buNone/>
              <a:defRPr sz="3000">
                <a:solidFill>
                  <a:srgbClr val="663399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  <a:defRPr>
                <a:solidFill>
                  <a:srgbClr val="000000"/>
                </a:solidFill>
              </a:defRPr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  <a:defRPr>
                <a:solidFill>
                  <a:srgbClr val="000000"/>
                </a:solidFill>
              </a:defRPr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■"/>
              <a:defRPr>
                <a:solidFill>
                  <a:srgbClr val="000000"/>
                </a:solidFill>
              </a:defRPr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  <a:defRPr>
                <a:solidFill>
                  <a:srgbClr val="000000"/>
                </a:solidFill>
              </a:defRPr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  <a:defRPr>
                <a:solidFill>
                  <a:srgbClr val="000000"/>
                </a:solidFill>
              </a:defRPr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■"/>
              <a:defRPr>
                <a:solidFill>
                  <a:srgbClr val="000000"/>
                </a:solidFill>
              </a:defRPr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  <a:defRPr>
                <a:solidFill>
                  <a:srgbClr val="000000"/>
                </a:solidFill>
              </a:defRPr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  <a:defRPr>
                <a:solidFill>
                  <a:srgbClr val="000000"/>
                </a:solidFill>
              </a:defRPr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100"/>
              <a:buChar char="■"/>
              <a:defRPr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rgbClr val="663399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rgbClr val="77A7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63399"/>
              </a:buClr>
              <a:buSzPts val="3000"/>
              <a:buFont typeface="Roboto Slab"/>
              <a:buNone/>
              <a:defRPr sz="3000">
                <a:solidFill>
                  <a:srgbClr val="663399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rgbClr val="663399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rgbClr val="77A7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rgbClr val="663399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rgbClr val="77A7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7" name="Google Shape;47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2" name="Google Shape;52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53" name="Google Shape;53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6" name="Google Shape;56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" name="Google Shape;57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58" name="Google Shape;58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" name="Google Shape;61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62" name="Google Shape;62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" name="Google Shape;65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rgbClr val="663399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rgbClr val="77A7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2" name="Google Shape;72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A756"/>
              </a:buClr>
              <a:buSzPts val="1600"/>
              <a:buNone/>
              <a:defRPr sz="1600">
                <a:solidFill>
                  <a:srgbClr val="77A756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3" name="Google Shape;73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rgbClr val="663399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rgbClr val="77A7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80" name="Google Shape;80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63399"/>
              </a:buClr>
              <a:buSzPts val="2800"/>
              <a:buFont typeface="Roboto Slab"/>
              <a:buNone/>
              <a:defRPr sz="2800">
                <a:solidFill>
                  <a:srgbClr val="663399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Roboto"/>
              <a:buChar char="●"/>
              <a:defRPr sz="1300"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○"/>
              <a:defRPr sz="1100"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■"/>
              <a:defRPr sz="1100"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●"/>
              <a:defRPr sz="1100"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○"/>
              <a:defRPr sz="1100"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■"/>
              <a:defRPr sz="1100"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●"/>
              <a:defRPr sz="1100"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○"/>
              <a:defRPr sz="1100"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Roboto"/>
              <a:buChar char="■"/>
              <a:defRPr sz="1100"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content.personalfinancelab.com/glossary/what-is-insurance/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900FF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Family Planning</a:t>
            </a:r>
            <a:r>
              <a:rPr lang="en"/>
              <a:t> </a:t>
            </a:r>
            <a:endParaRPr/>
          </a:p>
        </p:txBody>
      </p:sp>
      <p:sp>
        <p:nvSpPr>
          <p:cNvPr id="96" name="Google Shape;96;p13"/>
          <p:cNvSpPr txBox="1"/>
          <p:nvPr/>
        </p:nvSpPr>
        <p:spPr>
          <a:xfrm>
            <a:off x="1955700" y="3096025"/>
            <a:ext cx="5232600" cy="84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77A756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97" name="Google Shape;9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37200" y="3625800"/>
            <a:ext cx="1405325" cy="130385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3"/>
          <p:cNvSpPr txBox="1"/>
          <p:nvPr/>
        </p:nvSpPr>
        <p:spPr>
          <a:xfrm>
            <a:off x="2108100" y="3248425"/>
            <a:ext cx="5232600" cy="84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7A756"/>
                </a:solidFill>
                <a:latin typeface="Merriweather"/>
                <a:ea typeface="Merriweather"/>
                <a:cs typeface="Merriweather"/>
                <a:sym typeface="Merriweather"/>
              </a:rPr>
              <a:t>Personal Finance Lab</a:t>
            </a:r>
            <a:endParaRPr b="1">
              <a:solidFill>
                <a:srgbClr val="77A756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/>
          <p:nvPr>
            <p:ph type="title"/>
          </p:nvPr>
        </p:nvSpPr>
        <p:spPr>
          <a:xfrm>
            <a:off x="472975" y="4537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Family Planning 101  </a:t>
            </a:r>
            <a:endParaRPr b="1"/>
          </a:p>
        </p:txBody>
      </p:sp>
      <p:sp>
        <p:nvSpPr>
          <p:cNvPr id="104" name="Google Shape;104;p14"/>
          <p:cNvSpPr txBox="1"/>
          <p:nvPr>
            <p:ph idx="1" type="body"/>
          </p:nvPr>
        </p:nvSpPr>
        <p:spPr>
          <a:xfrm>
            <a:off x="338550" y="1189550"/>
            <a:ext cx="8466900" cy="33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costs over $230,000 to raise a child from birth to age 17. That may seem a little bit scary but, with planning and budgeting, you can make the </a:t>
            </a:r>
            <a:r>
              <a:rPr lang="en"/>
              <a:t>situation</a:t>
            </a:r>
            <a:r>
              <a:rPr lang="en"/>
              <a:t> a little less stressful.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Modifying your Budget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The $230,000 cost will average down to about $13,000 per year, every year, per child. If you then break that down for a </a:t>
            </a:r>
            <a:r>
              <a:rPr lang="en">
                <a:highlight>
                  <a:srgbClr val="FFFFFF"/>
                </a:highlight>
              </a:rPr>
              <a:t>monthly</a:t>
            </a:r>
            <a:r>
              <a:rPr lang="en">
                <a:highlight>
                  <a:srgbClr val="FFFFFF"/>
                </a:highlight>
              </a:rPr>
              <a:t> budget, you get $1,1,00. That number is at the low end, if you want to save for college you can add $100-$200 monthly. Most people don’t have an extra $1,100 laying around so you must plan and save.</a:t>
            </a:r>
            <a:r>
              <a:rPr lang="en" sz="1050">
                <a:solidFill>
                  <a:srgbClr val="58595B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Saving Cushion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If you already have a budget in place and some type of saving cushion, it will be alot easier to allocate that money toward saving for a child. Even saving an extra $100 a month, will help with the costs of raising a child. </a:t>
            </a:r>
            <a:endParaRPr/>
          </a:p>
        </p:txBody>
      </p:sp>
      <p:pic>
        <p:nvPicPr>
          <p:cNvPr id="105" name="Google Shape;10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8450" y="260925"/>
            <a:ext cx="954600" cy="9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472975" y="4537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Expenses with Age </a:t>
            </a:r>
            <a:endParaRPr b="1"/>
          </a:p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338550" y="1189550"/>
            <a:ext cx="8466900" cy="3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Infants ( Newborn- 6 Months)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</a:t>
            </a:r>
            <a:r>
              <a:rPr lang="en"/>
              <a:t>he biggest costs with children this age are things like diapers, formula and childcare. Childcare is the most expensive because </a:t>
            </a:r>
            <a:r>
              <a:rPr lang="en">
                <a:highlight>
                  <a:srgbClr val="FFFFFF"/>
                </a:highlight>
              </a:rPr>
              <a:t>many childcare providers will not accept children under 6 months, which means you will need to take time off work for the first 6 months.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Maternity and Paternity leave is not always given in the United States, meaning the biggest cost of infants is usually lost wages from the parents taking time off work.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FF"/>
                </a:highlight>
              </a:rPr>
              <a:t>Toddlers (6 months- 3 years)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This is when children enter your grocery budget but, they should not be that expensive. Child are </a:t>
            </a:r>
            <a:r>
              <a:rPr lang="en">
                <a:highlight>
                  <a:srgbClr val="FFFFFF"/>
                </a:highlight>
              </a:rPr>
              <a:t>growing</a:t>
            </a:r>
            <a:r>
              <a:rPr lang="en">
                <a:highlight>
                  <a:srgbClr val="FFFFFF"/>
                </a:highlight>
              </a:rPr>
              <a:t> a lot during this stage so buying them new clothes will be an </a:t>
            </a:r>
            <a:r>
              <a:rPr lang="en">
                <a:highlight>
                  <a:srgbClr val="FFFFFF"/>
                </a:highlight>
              </a:rPr>
              <a:t>additional</a:t>
            </a:r>
            <a:r>
              <a:rPr lang="en">
                <a:highlight>
                  <a:srgbClr val="FFFFFF"/>
                </a:highlight>
              </a:rPr>
              <a:t> cost. 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The main cost will still be child care. Since children don’t start school till older, you still will need to find someone to watch them while you are at work. 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</p:txBody>
      </p:sp>
      <p:pic>
        <p:nvPicPr>
          <p:cNvPr id="112" name="Google Shape;11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5650" y="260924"/>
            <a:ext cx="1147400" cy="114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"/>
          <p:cNvSpPr txBox="1"/>
          <p:nvPr>
            <p:ph type="title"/>
          </p:nvPr>
        </p:nvSpPr>
        <p:spPr>
          <a:xfrm>
            <a:off x="472975" y="4537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Expenses with Age 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 </a:t>
            </a:r>
            <a:endParaRPr b="1"/>
          </a:p>
        </p:txBody>
      </p:sp>
      <p:sp>
        <p:nvSpPr>
          <p:cNvPr id="118" name="Google Shape;118;p16"/>
          <p:cNvSpPr txBox="1"/>
          <p:nvPr>
            <p:ph idx="1" type="body"/>
          </p:nvPr>
        </p:nvSpPr>
        <p:spPr>
          <a:xfrm>
            <a:off x="338550" y="1096250"/>
            <a:ext cx="8466900" cy="35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/>
              <a:t>Children (3 years- 12 years)</a:t>
            </a:r>
            <a:endParaRPr b="1"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00"/>
              <a:t>At this age students are starting school so, childcare takes a back seat in the budget. The </a:t>
            </a:r>
            <a:r>
              <a:rPr lang="en" sz="1000"/>
              <a:t>child's</a:t>
            </a:r>
            <a:r>
              <a:rPr lang="en" sz="1000"/>
              <a:t> grocery and clothing budget increase during this stage but, the biggest cost is housing. </a:t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00"/>
              <a:t>Housing is the biggest cost at this stage because children no longer can fit in a crib in their parents room so, the cost of getting their own room/ space is an added cost at this stage. </a:t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00"/>
              <a:t>There are other costs at this stage too like transportation to social events or school. Also, the cost of toys should be </a:t>
            </a:r>
            <a:r>
              <a:rPr lang="en" sz="1000"/>
              <a:t>budgeted</a:t>
            </a:r>
            <a:r>
              <a:rPr lang="en" sz="1000"/>
              <a:t> for as well, </a:t>
            </a:r>
            <a:r>
              <a:rPr lang="en" sz="1000"/>
              <a:t>especially</a:t>
            </a:r>
            <a:r>
              <a:rPr lang="en" sz="1000"/>
              <a:t>  around holidays and  birthdays. </a:t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000"/>
              <a:t>Teenagers (13 years- 17 Years) </a:t>
            </a:r>
            <a:endParaRPr b="1"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00"/>
              <a:t>During this stage, childcare costs are lower </a:t>
            </a:r>
            <a:r>
              <a:rPr lang="en" sz="1000"/>
              <a:t>because</a:t>
            </a:r>
            <a:r>
              <a:rPr lang="en" sz="1000"/>
              <a:t> children are in school and usually can be trusted unsupervised at home. </a:t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000"/>
              <a:t>Transportation and food costs </a:t>
            </a:r>
            <a:r>
              <a:rPr lang="en" sz="1000"/>
              <a:t>increase</a:t>
            </a:r>
            <a:r>
              <a:rPr lang="en" sz="1000"/>
              <a:t> in this stage. You may help pay for a car which is a high cost item. </a:t>
            </a:r>
            <a:endParaRPr sz="1000"/>
          </a:p>
        </p:txBody>
      </p:sp>
      <p:pic>
        <p:nvPicPr>
          <p:cNvPr id="119" name="Google Shape;11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5650" y="260924"/>
            <a:ext cx="1147400" cy="114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/>
          <p:nvPr>
            <p:ph type="title"/>
          </p:nvPr>
        </p:nvSpPr>
        <p:spPr>
          <a:xfrm>
            <a:off x="472975" y="4537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Multiple Children </a:t>
            </a:r>
            <a:endParaRPr b="1"/>
          </a:p>
        </p:txBody>
      </p:sp>
      <p:sp>
        <p:nvSpPr>
          <p:cNvPr id="125" name="Google Shape;125;p17"/>
          <p:cNvSpPr txBox="1"/>
          <p:nvPr>
            <p:ph idx="1" type="body"/>
          </p:nvPr>
        </p:nvSpPr>
        <p:spPr>
          <a:xfrm>
            <a:off x="338550" y="1189550"/>
            <a:ext cx="8466900" cy="345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If you have more than one child, some costs get offset.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FF"/>
                </a:highlight>
              </a:rPr>
              <a:t>Clothing 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Clothing can be handed down older siblings. This is not that much of a money save </a:t>
            </a:r>
            <a:r>
              <a:rPr lang="en">
                <a:highlight>
                  <a:srgbClr val="FFFFFF"/>
                </a:highlight>
              </a:rPr>
              <a:t>because</a:t>
            </a:r>
            <a:r>
              <a:rPr lang="en">
                <a:highlight>
                  <a:srgbClr val="FFFFFF"/>
                </a:highlight>
              </a:rPr>
              <a:t> </a:t>
            </a:r>
            <a:r>
              <a:rPr lang="en">
                <a:highlight>
                  <a:srgbClr val="FFFFFF"/>
                </a:highlight>
              </a:rPr>
              <a:t>childrens</a:t>
            </a:r>
            <a:r>
              <a:rPr lang="en">
                <a:highlight>
                  <a:srgbClr val="FFFFFF"/>
                </a:highlight>
              </a:rPr>
              <a:t> clothes are </a:t>
            </a:r>
            <a:r>
              <a:rPr lang="en">
                <a:highlight>
                  <a:srgbClr val="FFFFFF"/>
                </a:highlight>
              </a:rPr>
              <a:t>relatively </a:t>
            </a:r>
            <a:r>
              <a:rPr lang="en">
                <a:highlight>
                  <a:srgbClr val="FFFFFF"/>
                </a:highlight>
              </a:rPr>
              <a:t> cheap and older children have </a:t>
            </a:r>
            <a:r>
              <a:rPr lang="en">
                <a:highlight>
                  <a:srgbClr val="FFFFFF"/>
                </a:highlight>
              </a:rPr>
              <a:t>their</a:t>
            </a:r>
            <a:r>
              <a:rPr lang="en">
                <a:highlight>
                  <a:srgbClr val="FFFFFF"/>
                </a:highlight>
              </a:rPr>
              <a:t> own style and might reject handed downs. 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FF"/>
                </a:highlight>
              </a:rPr>
              <a:t>Rent 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If you have </a:t>
            </a:r>
            <a:r>
              <a:rPr lang="en">
                <a:highlight>
                  <a:srgbClr val="FFFFFF"/>
                </a:highlight>
              </a:rPr>
              <a:t>multiple</a:t>
            </a:r>
            <a:r>
              <a:rPr lang="en">
                <a:highlight>
                  <a:srgbClr val="FFFFFF"/>
                </a:highlight>
              </a:rPr>
              <a:t> children you can have them share a bedroom and this will cut the rent cost in half. This may be a </a:t>
            </a:r>
            <a:r>
              <a:rPr lang="en">
                <a:highlight>
                  <a:srgbClr val="FFFFFF"/>
                </a:highlight>
              </a:rPr>
              <a:t>challenge</a:t>
            </a:r>
            <a:r>
              <a:rPr lang="en">
                <a:highlight>
                  <a:srgbClr val="FFFFFF"/>
                </a:highlight>
              </a:rPr>
              <a:t> and might not work when the children get older. 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FF"/>
                </a:highlight>
              </a:rPr>
              <a:t>Childcare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This cost may ride or lower if you have multiple children </a:t>
            </a:r>
            <a:r>
              <a:rPr lang="en">
                <a:highlight>
                  <a:srgbClr val="FFFFFF"/>
                </a:highlight>
              </a:rPr>
              <a:t>because</a:t>
            </a:r>
            <a:r>
              <a:rPr lang="en">
                <a:highlight>
                  <a:srgbClr val="FFFFFF"/>
                </a:highlight>
              </a:rPr>
              <a:t> you might get a price deduction for having more than one child. 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050">
              <a:solidFill>
                <a:srgbClr val="58595B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5650" y="260924"/>
            <a:ext cx="1147400" cy="114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/>
          <p:nvPr>
            <p:ph type="title"/>
          </p:nvPr>
        </p:nvSpPr>
        <p:spPr>
          <a:xfrm>
            <a:off x="472975" y="4537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Cost </a:t>
            </a:r>
            <a:r>
              <a:rPr b="1" lang="en"/>
              <a:t>Relief</a:t>
            </a:r>
            <a:r>
              <a:rPr b="1" lang="en"/>
              <a:t>  </a:t>
            </a:r>
            <a:r>
              <a:rPr b="1" lang="en"/>
              <a:t> </a:t>
            </a:r>
            <a:endParaRPr b="1"/>
          </a:p>
        </p:txBody>
      </p:sp>
      <p:sp>
        <p:nvSpPr>
          <p:cNvPr id="132" name="Google Shape;132;p18"/>
          <p:cNvSpPr txBox="1"/>
          <p:nvPr>
            <p:ph idx="1" type="body"/>
          </p:nvPr>
        </p:nvSpPr>
        <p:spPr>
          <a:xfrm>
            <a:off x="338550" y="1189550"/>
            <a:ext cx="8466900" cy="353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Earned Income Tax Credit</a:t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This is designed to increase the income tax return for low-income adults and families. If you have children, the income threshold goes up, and the actual return amount gets multiplied.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/>
              <a:t>Supplemental Nutrition Assistance Program (SNAP) </a:t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The SNAP program is a grocery subsidy for low-income working families. Over 75% of SNAP participants are under 17, as the program is designed specifically to help families with children afford healthy food.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/>
              <a:t>Children’s Health Insurance Program (CHIP) </a:t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The CHIP program is part of Medicaid, specifically to make sure every child has health </a:t>
            </a:r>
            <a:r>
              <a:rPr lang="en">
                <a:uFill>
                  <a:noFill/>
                </a:uFill>
                <a:hlinkClick r:id="rId3"/>
              </a:rPr>
              <a:t>insurance</a:t>
            </a:r>
            <a:r>
              <a:rPr lang="en"/>
              <a:t>. If you do not have family health insurance coming from your work, you may qualify to have your children insured through the CHIP program.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 sz="1050">
              <a:solidFill>
                <a:srgbClr val="58595B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3" name="Google Shape;133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45650" y="260924"/>
            <a:ext cx="1147400" cy="114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FinLab Template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