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Roboto Slab"/>
      <p:regular r:id="rId10"/>
      <p:bold r:id="rId11"/>
    </p:embeddedFont>
    <p:embeddedFont>
      <p:font typeface="Roboto"/>
      <p:regular r:id="rId12"/>
      <p:bold r:id="rId13"/>
      <p:italic r:id="rId14"/>
      <p:boldItalic r:id="rId15"/>
    </p:embeddedFont>
    <p:embeddedFont>
      <p:font typeface="Nunito"/>
      <p:regular r:id="rId16"/>
      <p:bold r:id="rId17"/>
      <p:italic r:id="rId18"/>
      <p:boldItalic r:id="rId19"/>
    </p:embeddedFont>
    <p:embeddedFont>
      <p:font typeface="Merriweather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regular.fntdata"/><Relationship Id="rId11" Type="http://schemas.openxmlformats.org/officeDocument/2006/relationships/font" Target="fonts/RobotoSlab-bold.fntdata"/><Relationship Id="rId22" Type="http://schemas.openxmlformats.org/officeDocument/2006/relationships/font" Target="fonts/Merriweather-italic.fntdata"/><Relationship Id="rId10" Type="http://schemas.openxmlformats.org/officeDocument/2006/relationships/font" Target="fonts/RobotoSlab-regular.fntdata"/><Relationship Id="rId21" Type="http://schemas.openxmlformats.org/officeDocument/2006/relationships/font" Target="fonts/Merriweather-bold.fntdata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23" Type="http://schemas.openxmlformats.org/officeDocument/2006/relationships/font" Target="fonts/Merriweather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Nunito-bold.fntdata"/><Relationship Id="rId16" Type="http://schemas.openxmlformats.org/officeDocument/2006/relationships/font" Target="fonts/Nuni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boldItalic.fntdata"/><Relationship Id="rId6" Type="http://schemas.openxmlformats.org/officeDocument/2006/relationships/slide" Target="slides/slide1.xml"/><Relationship Id="rId18" Type="http://schemas.openxmlformats.org/officeDocument/2006/relationships/font" Target="fonts/Nuni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be1fbdf66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be1fbdf66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bf9e3770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bf9e3770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bf9e3770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bf9e3770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FinLab Theme" type="title">
  <p:cSld name="TITLE">
    <p:bg>
      <p:bgPr>
        <a:solidFill>
          <a:srgbClr val="663399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rgbClr val="77A7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rgbClr val="6633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63399"/>
              </a:buClr>
              <a:buSzPts val="3800"/>
              <a:buFont typeface="Roboto Slab"/>
              <a:buNone/>
              <a:defRPr sz="3800">
                <a:solidFill>
                  <a:srgbClr val="663399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Font typeface="Roboto Slab"/>
              <a:buNone/>
              <a:defRPr sz="38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Font typeface="Roboto Slab"/>
              <a:buNone/>
              <a:defRPr sz="38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Font typeface="Roboto Slab"/>
              <a:buNone/>
              <a:defRPr sz="38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Font typeface="Roboto Slab"/>
              <a:buNone/>
              <a:defRPr sz="38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Font typeface="Roboto Slab"/>
              <a:buNone/>
              <a:defRPr sz="38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Font typeface="Roboto Slab"/>
              <a:buNone/>
              <a:defRPr sz="38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Font typeface="Roboto Slab"/>
              <a:buNone/>
              <a:defRPr sz="38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Font typeface="Roboto Slab"/>
              <a:buNone/>
              <a:defRPr sz="38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399"/>
              </a:buClr>
              <a:buSzPts val="1600"/>
              <a:buFont typeface="Roboto"/>
              <a:buNone/>
              <a:defRPr sz="1600">
                <a:solidFill>
                  <a:srgbClr val="66339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rgbClr val="77A756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83" name="Google Shape;83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" name="Google Shape;86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600"/>
              <a:buNone/>
              <a:defRPr sz="8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600"/>
              <a:buNone/>
              <a:defRPr sz="86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600"/>
              <a:buNone/>
              <a:defRPr sz="86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600"/>
              <a:buNone/>
              <a:defRPr sz="86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600"/>
              <a:buNone/>
              <a:defRPr sz="86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600"/>
              <a:buNone/>
              <a:defRPr sz="86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600"/>
              <a:buNone/>
              <a:defRPr sz="86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600"/>
              <a:buNone/>
              <a:defRPr sz="86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600"/>
              <a:buNone/>
              <a:defRPr sz="86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rgbClr val="663399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77A756"/>
              </a:buClr>
              <a:buSzPts val="3200"/>
              <a:buNone/>
              <a:defRPr sz="3200">
                <a:solidFill>
                  <a:srgbClr val="77A75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rgbClr val="663399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rgbClr val="77A7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3399"/>
              </a:buClr>
              <a:buSzPts val="3000"/>
              <a:buNone/>
              <a:defRPr sz="3000">
                <a:solidFill>
                  <a:srgbClr val="66339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  <a:defRPr>
                <a:solidFill>
                  <a:srgbClr val="000000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  <a:defRPr>
                <a:solidFill>
                  <a:srgbClr val="000000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■"/>
              <a:defRPr>
                <a:solidFill>
                  <a:srgbClr val="000000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  <a:defRPr>
                <a:solidFill>
                  <a:srgbClr val="000000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  <a:defRPr>
                <a:solidFill>
                  <a:srgbClr val="000000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■"/>
              <a:defRPr>
                <a:solidFill>
                  <a:srgbClr val="000000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  <a:defRPr>
                <a:solidFill>
                  <a:srgbClr val="000000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  <a:defRPr>
                <a:solidFill>
                  <a:srgbClr val="000000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rgbClr val="663399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rgbClr val="77A7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3399"/>
              </a:buClr>
              <a:buSzPts val="3000"/>
              <a:buFont typeface="Roboto Slab"/>
              <a:buNone/>
              <a:defRPr sz="3000">
                <a:solidFill>
                  <a:srgbClr val="663399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rgbClr val="663399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rgbClr val="77A7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rgbClr val="663399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rgbClr val="77A7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" name="Google Shape;52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53" name="Google Shape;53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" name="Google Shape;56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" name="Google Shape;57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58" name="Google Shape;58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" name="Google Shape;61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62" name="Google Shape;62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" name="Google Shape;65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66" name="Google Shape;66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rgbClr val="663399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rgbClr val="77A7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2" name="Google Shape;72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A756"/>
              </a:buClr>
              <a:buSzPts val="1600"/>
              <a:buNone/>
              <a:defRPr sz="1600">
                <a:solidFill>
                  <a:srgbClr val="77A756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Google Shape;73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rgbClr val="663399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rgbClr val="77A7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3399"/>
              </a:buClr>
              <a:buSzPts val="2800"/>
              <a:buFont typeface="Roboto Slab"/>
              <a:buNone/>
              <a:defRPr sz="2800">
                <a:solidFill>
                  <a:srgbClr val="663399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  <a:defRPr sz="1300"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Roboto"/>
              <a:buChar char="■"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2.jpg"/><Relationship Id="rId7" Type="http://schemas.openxmlformats.org/officeDocument/2006/relationships/image" Target="../media/image10.jpg"/><Relationship Id="rId8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1.jpg"/><Relationship Id="rId10" Type="http://schemas.openxmlformats.org/officeDocument/2006/relationships/image" Target="../media/image8.jpg"/><Relationship Id="rId9" Type="http://schemas.openxmlformats.org/officeDocument/2006/relationships/image" Target="../media/image13.jpg"/><Relationship Id="rId5" Type="http://schemas.openxmlformats.org/officeDocument/2006/relationships/image" Target="../media/image1.jpg"/><Relationship Id="rId6" Type="http://schemas.openxmlformats.org/officeDocument/2006/relationships/image" Target="../media/image4.jpg"/><Relationship Id="rId7" Type="http://schemas.openxmlformats.org/officeDocument/2006/relationships/image" Target="../media/image5.png"/><Relationship Id="rId8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00FF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Opportunity</a:t>
            </a:r>
            <a:r>
              <a:rPr b="1" lang="en"/>
              <a:t> Cost</a:t>
            </a:r>
            <a:endParaRPr b="1"/>
          </a:p>
        </p:txBody>
      </p:sp>
      <p:sp>
        <p:nvSpPr>
          <p:cNvPr id="96" name="Google Shape;96;p13"/>
          <p:cNvSpPr txBox="1"/>
          <p:nvPr/>
        </p:nvSpPr>
        <p:spPr>
          <a:xfrm>
            <a:off x="1955700" y="3096025"/>
            <a:ext cx="5232600" cy="8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7A756"/>
                </a:solidFill>
                <a:latin typeface="Merriweather"/>
                <a:ea typeface="Merriweather"/>
                <a:cs typeface="Merriweather"/>
                <a:sym typeface="Merriweather"/>
              </a:rPr>
              <a:t>Personal Finance Lab</a:t>
            </a:r>
            <a:endParaRPr b="1">
              <a:solidFill>
                <a:srgbClr val="77A756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7200" y="3625800"/>
            <a:ext cx="1405325" cy="130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>
            <p:ph type="title"/>
          </p:nvPr>
        </p:nvSpPr>
        <p:spPr>
          <a:xfrm>
            <a:off x="472975" y="4537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 is </a:t>
            </a:r>
            <a:r>
              <a:rPr b="1" lang="en"/>
              <a:t>Opportunity</a:t>
            </a:r>
            <a:r>
              <a:rPr b="1" lang="en"/>
              <a:t> Cost? </a:t>
            </a:r>
            <a:endParaRPr b="1"/>
          </a:p>
        </p:txBody>
      </p:sp>
      <p:sp>
        <p:nvSpPr>
          <p:cNvPr id="103" name="Google Shape;103;p14"/>
          <p:cNvSpPr txBox="1"/>
          <p:nvPr>
            <p:ph idx="1" type="body"/>
          </p:nvPr>
        </p:nvSpPr>
        <p:spPr>
          <a:xfrm>
            <a:off x="338550" y="1189550"/>
            <a:ext cx="8466900" cy="34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Definition</a:t>
            </a:r>
            <a:endParaRPr b="1" u="sng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Opportunity Cost is </a:t>
            </a:r>
            <a:r>
              <a:rPr lang="en">
                <a:highlight>
                  <a:srgbClr val="FFFFFF"/>
                </a:highlight>
              </a:rPr>
              <a:t>what needs to be given up to get something.</a:t>
            </a:r>
            <a:r>
              <a:rPr lang="en" sz="1000">
                <a:highlight>
                  <a:srgbClr val="FFFFFF"/>
                </a:highlight>
              </a:rPr>
              <a:t> </a:t>
            </a:r>
            <a:r>
              <a:rPr lang="en" sz="1000"/>
              <a:t> </a:t>
            </a:r>
            <a:endParaRPr sz="10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For Example your </a:t>
            </a:r>
            <a:r>
              <a:rPr lang="en"/>
              <a:t>opportunity</a:t>
            </a:r>
            <a:r>
              <a:rPr lang="en"/>
              <a:t> cost of buying one thing is that you cannot also buy the other: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If you buy a buy a new Iphone, you can’t use that same money to buy textbooks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u="sng"/>
              <a:t>Why is this important? </a:t>
            </a:r>
            <a:endParaRPr b="1" u="sng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You make hundreds of choices everyday and each of those choices comes with an o</a:t>
            </a:r>
            <a:r>
              <a:rPr lang="en"/>
              <a:t>pportunity cost and it is important to think about these opportunity costs in both personal finance and economics. </a:t>
            </a:r>
            <a:endParaRPr/>
          </a:p>
          <a:p>
            <a:pPr indent="-298450" lvl="5" marL="27432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Picking what you ate for breakfast </a:t>
            </a:r>
            <a:endParaRPr/>
          </a:p>
          <a:p>
            <a:pPr indent="-298450" lvl="5" marL="27432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Picking what you wore to school today </a:t>
            </a:r>
            <a:endParaRPr/>
          </a:p>
          <a:p>
            <a:pPr indent="-298450" lvl="5" marL="27432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What you did while on the bus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5650" y="260924"/>
            <a:ext cx="1147400" cy="11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title"/>
          </p:nvPr>
        </p:nvSpPr>
        <p:spPr>
          <a:xfrm>
            <a:off x="472975" y="4537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Opportunity Cost For Producers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 </a:t>
            </a:r>
            <a:endParaRPr b="1"/>
          </a:p>
        </p:txBody>
      </p:sp>
      <p:sp>
        <p:nvSpPr>
          <p:cNvPr id="110" name="Google Shape;110;p15"/>
          <p:cNvSpPr txBox="1"/>
          <p:nvPr>
            <p:ph idx="1" type="body"/>
          </p:nvPr>
        </p:nvSpPr>
        <p:spPr>
          <a:xfrm>
            <a:off x="338550" y="1168800"/>
            <a:ext cx="8466900" cy="28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Choices that </a:t>
            </a:r>
            <a:r>
              <a:rPr b="1" lang="en"/>
              <a:t>Producers</a:t>
            </a:r>
            <a:r>
              <a:rPr b="1" lang="en"/>
              <a:t> Face: </a:t>
            </a:r>
            <a:endParaRPr b="1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What will we make?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How will we make it?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Where will we make it?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With each of these choices the producer is losing the option to do the other. 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As a class </a:t>
            </a:r>
            <a:r>
              <a:rPr b="1" lang="en"/>
              <a:t>discuss</a:t>
            </a:r>
            <a:r>
              <a:rPr b="1" lang="en"/>
              <a:t> the different </a:t>
            </a:r>
            <a:r>
              <a:rPr b="1" lang="en"/>
              <a:t>opportunity</a:t>
            </a:r>
            <a:r>
              <a:rPr b="1" lang="en"/>
              <a:t> cost that comes with choosing each option.  </a:t>
            </a:r>
            <a:endParaRPr b="1"/>
          </a:p>
        </p:txBody>
      </p:sp>
      <p:pic>
        <p:nvPicPr>
          <p:cNvPr id="111" name="Google Shape;11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5650" y="260924"/>
            <a:ext cx="1147400" cy="11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 rotWithShape="1">
          <a:blip r:embed="rId4">
            <a:alphaModFix/>
          </a:blip>
          <a:srcRect b="0" l="0" r="36560" t="0"/>
          <a:stretch/>
        </p:blipFill>
        <p:spPr>
          <a:xfrm>
            <a:off x="338550" y="2592475"/>
            <a:ext cx="1320826" cy="13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74525" y="2592475"/>
            <a:ext cx="1320826" cy="13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55100" y="2592475"/>
            <a:ext cx="1320826" cy="13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26350" y="2592488"/>
            <a:ext cx="1320825" cy="13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20700" y="2968965"/>
            <a:ext cx="1046600" cy="63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72000" y="2885990"/>
            <a:ext cx="1046600" cy="63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88275" y="2592488"/>
            <a:ext cx="1553600" cy="13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68663" y="3160391"/>
            <a:ext cx="592826" cy="358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/>
          <p:nvPr>
            <p:ph idx="1" type="body"/>
          </p:nvPr>
        </p:nvSpPr>
        <p:spPr>
          <a:xfrm>
            <a:off x="338550" y="1189550"/>
            <a:ext cx="8466900" cy="28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Choices that Consumers Face:</a:t>
            </a:r>
            <a:endParaRPr b="1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What product should I buy? 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How should I spend my time? 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FFFFFF"/>
                </a:highlight>
              </a:rPr>
              <a:t>Whichever option you choose, you have to give the others up, </a:t>
            </a:r>
            <a:endParaRPr b="1"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FFFFFF"/>
                </a:highlight>
              </a:rPr>
              <a:t>because you can’t be in two places at once or spend the same dollar twice.</a:t>
            </a:r>
            <a:endParaRPr b="1"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As a class discuss the different opportunity cost that comes with choosing each option.</a:t>
            </a:r>
            <a:r>
              <a:rPr lang="en">
                <a:solidFill>
                  <a:srgbClr val="58595B"/>
                </a:solidFill>
                <a:highlight>
                  <a:srgbClr val="FFFFFF"/>
                </a:highlight>
              </a:rPr>
              <a:t> </a:t>
            </a:r>
            <a:endParaRPr>
              <a:solidFill>
                <a:srgbClr val="58595B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8595B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5650" y="260924"/>
            <a:ext cx="1147400" cy="114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/>
          <p:nvPr>
            <p:ph type="title"/>
          </p:nvPr>
        </p:nvSpPr>
        <p:spPr>
          <a:xfrm>
            <a:off x="400400" y="3573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Opportunity Cost For Consumers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 </a:t>
            </a:r>
            <a:endParaRPr b="1"/>
          </a:p>
        </p:txBody>
      </p:sp>
      <p:pic>
        <p:nvPicPr>
          <p:cNvPr id="127" name="Google Shape;12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975" y="2763425"/>
            <a:ext cx="1326699" cy="10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1800" y="2763425"/>
            <a:ext cx="1326701" cy="10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81013" y="2763425"/>
            <a:ext cx="1326701" cy="10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2450" y="2763425"/>
            <a:ext cx="1326699" cy="10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68000" y="2763421"/>
            <a:ext cx="1147400" cy="10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44250" y="2763425"/>
            <a:ext cx="1147400" cy="10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91600" y="2571750"/>
            <a:ext cx="657374" cy="39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96300" y="3512830"/>
            <a:ext cx="570725" cy="345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458950" y="2597955"/>
            <a:ext cx="570725" cy="345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FinLab Template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