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 Slab"/>
      <p:regular r:id="rId11"/>
      <p:bold r:id="rId12"/>
    </p:embeddedFont>
    <p:embeddedFont>
      <p:font typeface="Roboto"/>
      <p:regular r:id="rId13"/>
      <p:bold r:id="rId14"/>
      <p:italic r:id="rId15"/>
      <p:boldItalic r:id="rId16"/>
    </p:embeddedFont>
    <p:embeddedFont>
      <p:font typeface="Nunito"/>
      <p:regular r:id="rId17"/>
      <p:bold r:id="rId18"/>
      <p:italic r:id="rId19"/>
      <p:boldItalic r:id="rId20"/>
    </p:embeddedFont>
    <p:embeddedFont>
      <p:font typeface="Merriweather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11" Type="http://schemas.openxmlformats.org/officeDocument/2006/relationships/font" Target="fonts/RobotoSlab-regular.fntdata"/><Relationship Id="rId22" Type="http://schemas.openxmlformats.org/officeDocument/2006/relationships/font" Target="fonts/Merriweather-bold.fntdata"/><Relationship Id="rId10" Type="http://schemas.openxmlformats.org/officeDocument/2006/relationships/slide" Target="slides/slide5.xml"/><Relationship Id="rId21" Type="http://schemas.openxmlformats.org/officeDocument/2006/relationships/font" Target="fonts/Merriweather-regular.fntdata"/><Relationship Id="rId13" Type="http://schemas.openxmlformats.org/officeDocument/2006/relationships/font" Target="fonts/Roboto-regular.fntdata"/><Relationship Id="rId24" Type="http://schemas.openxmlformats.org/officeDocument/2006/relationships/font" Target="fonts/Merriweather-boldItalic.fntdata"/><Relationship Id="rId12" Type="http://schemas.openxmlformats.org/officeDocument/2006/relationships/font" Target="fonts/RobotoSlab-bold.fntdata"/><Relationship Id="rId23" Type="http://schemas.openxmlformats.org/officeDocument/2006/relationships/font" Target="fonts/Merriweather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Nunito-regular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italic.fntdata"/><Relationship Id="rId6" Type="http://schemas.openxmlformats.org/officeDocument/2006/relationships/slide" Target="slides/slide1.xml"/><Relationship Id="rId18" Type="http://schemas.openxmlformats.org/officeDocument/2006/relationships/font" Target="fonts/Nuni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be1fbdf66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be1fbdf66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bf9e3770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bf9e3770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bf9e3770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bf9e3770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ba88f0d5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ba88f0d5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FinLab Theme" type="title">
  <p:cSld name="TITLE">
    <p:bg>
      <p:bgPr>
        <a:solidFill>
          <a:srgbClr val="663399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rgbClr val="6633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663399"/>
              </a:buClr>
              <a:buSzPts val="3800"/>
              <a:buFont typeface="Roboto Slab"/>
              <a:buNone/>
              <a:defRPr sz="3800">
                <a:solidFill>
                  <a:srgbClr val="663399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Font typeface="Roboto Slab"/>
              <a:buNone/>
              <a:defRPr sz="3800"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3399"/>
              </a:buClr>
              <a:buSzPts val="1600"/>
              <a:buFont typeface="Roboto"/>
              <a:buNone/>
              <a:defRPr sz="1600">
                <a:solidFill>
                  <a:srgbClr val="66339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rgbClr val="77A756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83" name="Google Shape;83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Google Shape;86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600"/>
              <a:buNone/>
              <a:defRPr sz="8600">
                <a:solidFill>
                  <a:srgbClr val="FFFFFF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7" name="Google Shape;87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rgbClr val="663399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77A756"/>
              </a:buClr>
              <a:buSzPts val="3200"/>
              <a:buNone/>
              <a:defRPr sz="3200">
                <a:solidFill>
                  <a:srgbClr val="77A75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rgbClr val="663399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3399"/>
              </a:buClr>
              <a:buSzPts val="3000"/>
              <a:buNone/>
              <a:defRPr sz="3000">
                <a:solidFill>
                  <a:srgbClr val="663399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  <a:defRPr>
                <a:solidFill>
                  <a:srgbClr val="000000"/>
                </a:solidFill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>
                <a:solidFill>
                  <a:srgbClr val="000000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>
                <a:solidFill>
                  <a:srgbClr val="000000"/>
                </a:solidFill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>
                <a:solidFill>
                  <a:srgbClr val="000000"/>
                </a:solidFill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>
                <a:solidFill>
                  <a:srgbClr val="000000"/>
                </a:solidFill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■"/>
              <a:defRPr>
                <a:solidFill>
                  <a:srgbClr val="000000"/>
                </a:solidFill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  <a:defRPr>
                <a:solidFill>
                  <a:srgbClr val="000000"/>
                </a:solidFill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  <a:defRPr>
                <a:solidFill>
                  <a:srgbClr val="000000"/>
                </a:solidFill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rgbClr val="663399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3399"/>
              </a:buClr>
              <a:buSzPts val="3000"/>
              <a:buFont typeface="Roboto Slab"/>
              <a:buNone/>
              <a:defRPr sz="3000">
                <a:solidFill>
                  <a:srgbClr val="663399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rgbClr val="663399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rgbClr val="663399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" name="Google Shape;52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53" name="Google Shape;53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" name="Google Shape;56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58" name="Google Shape;58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" name="Google Shape;61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62" name="Google Shape;62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Google Shape;65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rgbClr val="663399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2" name="Google Shape;72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756"/>
              </a:buClr>
              <a:buSzPts val="1600"/>
              <a:buNone/>
              <a:defRPr sz="1600">
                <a:solidFill>
                  <a:srgbClr val="77A756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3" name="Google Shape;73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rgbClr val="663399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rgbClr val="77A7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80" name="Google Shape;80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3399"/>
              </a:buClr>
              <a:buSzPts val="2800"/>
              <a:buFont typeface="Roboto Slab"/>
              <a:buNone/>
              <a:defRPr sz="2800">
                <a:solidFill>
                  <a:srgbClr val="663399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oboto"/>
              <a:buChar char="●"/>
              <a:defRPr sz="1300"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 sz="1100"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■"/>
              <a:defRPr sz="1100"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●"/>
              <a:defRPr sz="1100"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 sz="1100"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■"/>
              <a:defRPr sz="1100"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●"/>
              <a:defRPr sz="1100"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Roboto"/>
              <a:buChar char="○"/>
              <a:defRPr sz="1100"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Roboto"/>
              <a:buChar char="■"/>
              <a:defRPr sz="11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900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Protecting Against Fraud</a:t>
            </a:r>
            <a:endParaRPr b="1"/>
          </a:p>
        </p:txBody>
      </p:sp>
      <p:sp>
        <p:nvSpPr>
          <p:cNvPr id="96" name="Google Shape;96;p13"/>
          <p:cNvSpPr txBox="1"/>
          <p:nvPr/>
        </p:nvSpPr>
        <p:spPr>
          <a:xfrm>
            <a:off x="1955700" y="3096025"/>
            <a:ext cx="5232600" cy="8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77A756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97" name="Google Shape;9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7200" y="3625800"/>
            <a:ext cx="1405325" cy="13038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/>
        </p:nvSpPr>
        <p:spPr>
          <a:xfrm>
            <a:off x="2108100" y="3248425"/>
            <a:ext cx="5232600" cy="8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7A756"/>
                </a:solidFill>
                <a:latin typeface="Merriweather"/>
                <a:ea typeface="Merriweather"/>
                <a:cs typeface="Merriweather"/>
                <a:sym typeface="Merriweather"/>
              </a:rPr>
              <a:t>Personal Finance Lab</a:t>
            </a:r>
            <a:endParaRPr b="1">
              <a:solidFill>
                <a:srgbClr val="77A756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>
            <p:ph type="title"/>
          </p:nvPr>
        </p:nvSpPr>
        <p:spPr>
          <a:xfrm>
            <a:off x="472975" y="453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Fraud 101  </a:t>
            </a:r>
            <a:endParaRPr b="1"/>
          </a:p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338550" y="1189550"/>
            <a:ext cx="8466900" cy="289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Quick Terms</a:t>
            </a:r>
            <a:endParaRPr b="1"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Phishing</a:t>
            </a:r>
            <a:r>
              <a:rPr lang="en"/>
              <a:t>- a scam where an entity tries to steal private information by pretending to be someone that you trust like a friend, your bank or even your email service.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Scam- something that is trying to trick you, often into giving away your personal information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Why?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is an important topic to talk about because there are many different types of fraud and scams so it important to be able to </a:t>
            </a:r>
            <a:r>
              <a:rPr lang="en"/>
              <a:t>identify</a:t>
            </a:r>
            <a:r>
              <a:rPr lang="en"/>
              <a:t> these scams and know what to do if you come across one. </a:t>
            </a:r>
            <a:endParaRPr/>
          </a:p>
        </p:txBody>
      </p:sp>
      <p:pic>
        <p:nvPicPr>
          <p:cNvPr id="105" name="Google Shape;10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5650" y="260924"/>
            <a:ext cx="1147400" cy="114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472975" y="453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Keeping Information Safe</a:t>
            </a:r>
            <a:r>
              <a:rPr b="1" lang="en"/>
              <a:t> </a:t>
            </a:r>
            <a:endParaRPr b="1"/>
          </a:p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338550" y="1189550"/>
            <a:ext cx="8466900" cy="289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Never Give out Your Password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Your bank and other institutions will never ask  for your password to your account. It is also important to use </a:t>
            </a:r>
            <a:r>
              <a:rPr lang="en"/>
              <a:t>different</a:t>
            </a:r>
            <a:r>
              <a:rPr lang="en"/>
              <a:t> passwords for different accounts. This is important because it will keep you safe from getting all your accounts hacked at once.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Keep Credit Card Number Safe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No-one will ever ask for your full credit card number to confirm your identity (although the last four numbers are sometimes asked). Some scams ask for your credit information </a:t>
            </a:r>
            <a:r>
              <a:rPr lang="en">
                <a:highlight>
                  <a:srgbClr val="FFFFFF"/>
                </a:highlight>
              </a:rPr>
              <a:t>saying</a:t>
            </a:r>
            <a:r>
              <a:rPr lang="en">
                <a:highlight>
                  <a:srgbClr val="FFFFFF"/>
                </a:highlight>
              </a:rPr>
              <a:t> they are a “Collections Agent”</a:t>
            </a:r>
            <a:r>
              <a:rPr lang="en"/>
              <a:t> and they </a:t>
            </a:r>
            <a:r>
              <a:rPr lang="en"/>
              <a:t>will</a:t>
            </a:r>
            <a:r>
              <a:rPr lang="en"/>
              <a:t> use your </a:t>
            </a:r>
            <a:r>
              <a:rPr lang="en"/>
              <a:t>information</a:t>
            </a:r>
            <a:r>
              <a:rPr lang="en"/>
              <a:t> to drain your account.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Other Measures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FF"/>
                </a:highlight>
              </a:rPr>
              <a:t>A home PIN device is a device  that requires you to enter your card and PIN, and gives you a one-time access code that you can use to access your data online. This means if someone doesn’t have both your card and the device, they can’t get in your account!</a:t>
            </a:r>
            <a:endParaRPr/>
          </a:p>
        </p:txBody>
      </p:sp>
      <p:pic>
        <p:nvPicPr>
          <p:cNvPr id="112" name="Google Shape;11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5650" y="260924"/>
            <a:ext cx="1147400" cy="114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>
            <p:ph type="title"/>
          </p:nvPr>
        </p:nvSpPr>
        <p:spPr>
          <a:xfrm>
            <a:off x="472975" y="453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Can You Share</a:t>
            </a:r>
            <a:endParaRPr b="1"/>
          </a:p>
        </p:txBody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338550" y="1189550"/>
            <a:ext cx="8466900" cy="289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 Person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you are working with your banker in person it is okay to share information like your social </a:t>
            </a:r>
            <a:r>
              <a:rPr lang="en"/>
              <a:t>security</a:t>
            </a:r>
            <a:r>
              <a:rPr lang="en"/>
              <a:t> number. But, when you are sharing this </a:t>
            </a:r>
            <a:r>
              <a:rPr lang="en"/>
              <a:t>information</a:t>
            </a:r>
            <a:r>
              <a:rPr lang="en"/>
              <a:t> it is important to ask them why they need the </a:t>
            </a:r>
            <a:r>
              <a:rPr lang="en"/>
              <a:t>information</a:t>
            </a:r>
            <a:r>
              <a:rPr lang="en"/>
              <a:t> and what </a:t>
            </a:r>
            <a:r>
              <a:rPr lang="en"/>
              <a:t>they</a:t>
            </a:r>
            <a:r>
              <a:rPr lang="en"/>
              <a:t> will be doing with it.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5650" y="260924"/>
            <a:ext cx="1147400" cy="114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472975" y="453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Getting Rid of Devices</a:t>
            </a:r>
            <a:endParaRPr b="1"/>
          </a:p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338550" y="1189550"/>
            <a:ext cx="8466900" cy="289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Drill a Hole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When you are getting rid of things such as a computer or laptop, the best way to secure that your information does not get stolen is by drilling a hole in the hard drive. This will ensure that no one can get the </a:t>
            </a:r>
            <a:r>
              <a:rPr lang="en"/>
              <a:t>information</a:t>
            </a:r>
            <a:r>
              <a:rPr lang="en"/>
              <a:t> off of it.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5650" y="260924"/>
            <a:ext cx="1147400" cy="114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FinLab Template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