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Roboto"/>
      <p:regular r:id="rId14"/>
      <p:bold r:id="rId15"/>
      <p:italic r:id="rId16"/>
      <p:boldItalic r:id="rId17"/>
    </p:embeddedFont>
    <p:embeddedFont>
      <p:font typeface="Nuni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22" Type="http://schemas.openxmlformats.org/officeDocument/2006/relationships/font" Target="fonts/Merriweather-regular.fntdata"/><Relationship Id="rId21" Type="http://schemas.openxmlformats.org/officeDocument/2006/relationships/font" Target="fonts/Nuni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Merriweather-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bold.fntdata"/><Relationship Id="rId12" Type="http://schemas.openxmlformats.org/officeDocument/2006/relationships/font" Target="fonts/RobotoSlab-regular.fntdata"/><Relationship Id="rId15" Type="http://schemas.openxmlformats.org/officeDocument/2006/relationships/font" Target="fonts/Roboto-bold.fntdata"/><Relationship Id="rId14" Type="http://schemas.openxmlformats.org/officeDocument/2006/relationships/font" Target="fonts/Roboto-regular.fntdata"/><Relationship Id="rId17" Type="http://schemas.openxmlformats.org/officeDocument/2006/relationships/font" Target="fonts/Roboto-boldItalic.fntdata"/><Relationship Id="rId16" Type="http://schemas.openxmlformats.org/officeDocument/2006/relationships/font" Target="fonts/Roboto-italic.fntdata"/><Relationship Id="rId19" Type="http://schemas.openxmlformats.org/officeDocument/2006/relationships/font" Target="fonts/Nunito-bold.fntdata"/><Relationship Id="rId18" Type="http://schemas.openxmlformats.org/officeDocument/2006/relationships/font" Target="fonts/Nuni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bf9e37700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bf9e37700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Work vs Study </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a:t>
            </a:r>
            <a:r>
              <a:rPr b="1" lang="en">
                <a:solidFill>
                  <a:srgbClr val="77A756"/>
                </a:solidFill>
                <a:latin typeface="Merriweather"/>
                <a:ea typeface="Merriweather"/>
                <a:cs typeface="Merriweather"/>
                <a:sym typeface="Merriweather"/>
              </a:rPr>
              <a:t>Finance</a:t>
            </a:r>
            <a:r>
              <a:rPr b="1" lang="en">
                <a:solidFill>
                  <a:srgbClr val="77A756"/>
                </a:solidFill>
                <a:latin typeface="Merriweather"/>
                <a:ea typeface="Merriweather"/>
                <a:cs typeface="Merriweather"/>
                <a:sym typeface="Merriweather"/>
              </a:rPr>
              <a:t> Lab</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537200" y="3625800"/>
            <a:ext cx="1405325" cy="1303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Work vs Study  </a:t>
            </a:r>
            <a:endParaRPr b="1"/>
          </a:p>
        </p:txBody>
      </p:sp>
      <p:sp>
        <p:nvSpPr>
          <p:cNvPr id="103" name="Google Shape;103;p14"/>
          <p:cNvSpPr txBox="1"/>
          <p:nvPr>
            <p:ph idx="1" type="body"/>
          </p:nvPr>
        </p:nvSpPr>
        <p:spPr>
          <a:xfrm>
            <a:off x="310250" y="1210775"/>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What? </a:t>
            </a:r>
            <a:endParaRPr b="1"/>
          </a:p>
          <a:p>
            <a:pPr indent="0" lvl="0" marL="0" rtl="0" algn="l">
              <a:spcBef>
                <a:spcPts val="1600"/>
              </a:spcBef>
              <a:spcAft>
                <a:spcPts val="0"/>
              </a:spcAft>
              <a:buNone/>
            </a:pPr>
            <a:r>
              <a:rPr lang="en"/>
              <a:t>For most people after </a:t>
            </a:r>
            <a:r>
              <a:rPr lang="en"/>
              <a:t>graduating</a:t>
            </a:r>
            <a:r>
              <a:rPr lang="en"/>
              <a:t> </a:t>
            </a:r>
            <a:r>
              <a:rPr lang="en"/>
              <a:t>high school</a:t>
            </a:r>
            <a:r>
              <a:rPr lang="en"/>
              <a:t> is the first time where they get to make a real </a:t>
            </a:r>
            <a:r>
              <a:rPr lang="en"/>
              <a:t>decision</a:t>
            </a:r>
            <a:r>
              <a:rPr lang="en"/>
              <a:t> with what they want to do with their life. Since you are only required to go to school until you finish </a:t>
            </a:r>
            <a:r>
              <a:rPr lang="en"/>
              <a:t>high school</a:t>
            </a:r>
            <a:r>
              <a:rPr lang="en"/>
              <a:t>, you must make a </a:t>
            </a:r>
            <a:r>
              <a:rPr lang="en"/>
              <a:t>decision</a:t>
            </a:r>
            <a:r>
              <a:rPr lang="en"/>
              <a:t> on whether to continue with school and go to a college, university or trade school. Or go </a:t>
            </a:r>
            <a:r>
              <a:rPr lang="en"/>
              <a:t>straight</a:t>
            </a:r>
            <a:r>
              <a:rPr lang="en"/>
              <a:t> into the </a:t>
            </a:r>
            <a:r>
              <a:rPr lang="en"/>
              <a:t>workforce</a:t>
            </a:r>
            <a:r>
              <a:rPr lang="en"/>
              <a:t>. </a:t>
            </a:r>
            <a:endParaRPr/>
          </a:p>
          <a:p>
            <a:pPr indent="0" lvl="0" marL="0" rtl="0" algn="l">
              <a:spcBef>
                <a:spcPts val="1600"/>
              </a:spcBef>
              <a:spcAft>
                <a:spcPts val="0"/>
              </a:spcAft>
              <a:buNone/>
            </a:pPr>
            <a:r>
              <a:rPr b="1" lang="en"/>
              <a:t>Why? </a:t>
            </a:r>
            <a:endParaRPr b="1"/>
          </a:p>
          <a:p>
            <a:pPr indent="0" lvl="0" marL="0" rtl="0" algn="l">
              <a:spcBef>
                <a:spcPts val="1600"/>
              </a:spcBef>
              <a:spcAft>
                <a:spcPts val="1600"/>
              </a:spcAft>
              <a:buNone/>
            </a:pPr>
            <a:r>
              <a:rPr lang="en"/>
              <a:t>This is important to think about </a:t>
            </a:r>
            <a:r>
              <a:rPr lang="en"/>
              <a:t>because</a:t>
            </a:r>
            <a:r>
              <a:rPr lang="en"/>
              <a:t> no matter what path you choose you must start a plan in order to be successful with that choice. </a:t>
            </a:r>
            <a:endParaRPr/>
          </a:p>
        </p:txBody>
      </p:sp>
      <p:pic>
        <p:nvPicPr>
          <p:cNvPr id="104" name="Google Shape;104;p14"/>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Step 1 : Understand the Question </a:t>
            </a:r>
            <a:r>
              <a:rPr b="1" lang="en"/>
              <a:t> </a:t>
            </a:r>
            <a:endParaRPr b="1"/>
          </a:p>
        </p:txBody>
      </p:sp>
      <p:sp>
        <p:nvSpPr>
          <p:cNvPr id="110" name="Google Shape;110;p15"/>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Changing  World = Changing Jobs</a:t>
            </a:r>
            <a:endParaRPr b="1"/>
          </a:p>
          <a:p>
            <a:pPr indent="-311150" lvl="0" marL="457200" rtl="0" algn="l">
              <a:spcBef>
                <a:spcPts val="1600"/>
              </a:spcBef>
              <a:spcAft>
                <a:spcPts val="0"/>
              </a:spcAft>
              <a:buSzPts val="1300"/>
              <a:buChar char="●"/>
            </a:pPr>
            <a:r>
              <a:rPr lang="en"/>
              <a:t>Baby Boomers changed jobs on average every 3 years but, most of them stayed at the same company or industry </a:t>
            </a:r>
            <a:endParaRPr/>
          </a:p>
          <a:p>
            <a:pPr indent="-311150" lvl="0" marL="457200" rtl="0" algn="l">
              <a:spcBef>
                <a:spcPts val="0"/>
              </a:spcBef>
              <a:spcAft>
                <a:spcPts val="0"/>
              </a:spcAft>
              <a:buSzPts val="1300"/>
              <a:buChar char="●"/>
            </a:pPr>
            <a:r>
              <a:rPr lang="en"/>
              <a:t>Young people now are changing at about the same rate but, are also changing companies or industries and even changing </a:t>
            </a:r>
            <a:r>
              <a:rPr lang="en"/>
              <a:t>career</a:t>
            </a:r>
            <a:r>
              <a:rPr lang="en"/>
              <a:t> paths. </a:t>
            </a:r>
            <a:endParaRPr/>
          </a:p>
          <a:p>
            <a:pPr indent="-311150" lvl="0" marL="457200" rtl="0" algn="l">
              <a:spcBef>
                <a:spcPts val="0"/>
              </a:spcBef>
              <a:spcAft>
                <a:spcPts val="0"/>
              </a:spcAft>
              <a:buSzPts val="1300"/>
              <a:buChar char="●"/>
            </a:pPr>
            <a:r>
              <a:rPr lang="en"/>
              <a:t>This means whether you choose to go to school or get a job, it is important to focus on building skills and experience that you can use in your future </a:t>
            </a:r>
            <a:r>
              <a:rPr lang="en"/>
              <a:t>career</a:t>
            </a:r>
            <a:r>
              <a:rPr lang="en"/>
              <a:t>. </a:t>
            </a:r>
            <a:endParaRPr/>
          </a:p>
        </p:txBody>
      </p:sp>
      <p:pic>
        <p:nvPicPr>
          <p:cNvPr id="111" name="Google Shape;111;p15"/>
          <p:cNvPicPr preferRelativeResize="0"/>
          <p:nvPr/>
        </p:nvPicPr>
        <p:blipFill>
          <a:blip r:embed="rId3">
            <a:alphaModFix/>
          </a:blip>
          <a:stretch>
            <a:fillRect/>
          </a:stretch>
        </p:blipFill>
        <p:spPr>
          <a:xfrm>
            <a:off x="7745650" y="260924"/>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Step 2: Build Skills </a:t>
            </a:r>
            <a:r>
              <a:rPr b="1" lang="en"/>
              <a:t> </a:t>
            </a:r>
            <a:endParaRPr b="1"/>
          </a:p>
        </p:txBody>
      </p:sp>
      <p:sp>
        <p:nvSpPr>
          <p:cNvPr id="117" name="Google Shape;117;p16"/>
          <p:cNvSpPr txBox="1"/>
          <p:nvPr>
            <p:ph idx="1" type="body"/>
          </p:nvPr>
        </p:nvSpPr>
        <p:spPr>
          <a:xfrm>
            <a:off x="338550" y="1189550"/>
            <a:ext cx="8466900" cy="33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Whether you plan on go school or get a job it is important to build your skill set because you need to stand out compared to the other people applying for the same </a:t>
            </a:r>
            <a:r>
              <a:rPr lang="en"/>
              <a:t>position</a:t>
            </a:r>
            <a:endParaRPr/>
          </a:p>
          <a:p>
            <a:pPr indent="0" lvl="0" marL="0" rtl="0" algn="l">
              <a:spcBef>
                <a:spcPts val="1600"/>
              </a:spcBef>
              <a:spcAft>
                <a:spcPts val="0"/>
              </a:spcAft>
              <a:buNone/>
            </a:pPr>
            <a:r>
              <a:rPr b="1" lang="en"/>
              <a:t>Workforce</a:t>
            </a:r>
            <a:endParaRPr b="1"/>
          </a:p>
          <a:p>
            <a:pPr indent="0" lvl="0" marL="0" rtl="0" algn="l">
              <a:spcBef>
                <a:spcPts val="1600"/>
              </a:spcBef>
              <a:spcAft>
                <a:spcPts val="0"/>
              </a:spcAft>
              <a:buNone/>
            </a:pPr>
            <a:r>
              <a:rPr lang="en"/>
              <a:t>If you are going straight into the workforce you should receive some sort of on job training. You do not need to bounce around jobs as long as you feel like you are learning skills that will be valuable in the future. </a:t>
            </a:r>
            <a:endParaRPr/>
          </a:p>
          <a:p>
            <a:pPr indent="0" lvl="0" marL="0" rtl="0" algn="l">
              <a:spcBef>
                <a:spcPts val="1600"/>
              </a:spcBef>
              <a:spcAft>
                <a:spcPts val="0"/>
              </a:spcAft>
              <a:buNone/>
            </a:pPr>
            <a:r>
              <a:rPr b="1" lang="en"/>
              <a:t>School </a:t>
            </a:r>
            <a:endParaRPr b="1"/>
          </a:p>
          <a:p>
            <a:pPr indent="0" lvl="0" marL="0" rtl="0" algn="l">
              <a:spcBef>
                <a:spcPts val="1600"/>
              </a:spcBef>
              <a:spcAft>
                <a:spcPts val="1600"/>
              </a:spcAft>
              <a:buNone/>
            </a:pPr>
            <a:r>
              <a:rPr lang="en"/>
              <a:t>If you are going to college you need something that will make you standout once you graduate. This can look like adding a second major or a minor. It can also look like joining a sorority or fraternity, student organization or attending conferences that help you build career and leadership skills. </a:t>
            </a:r>
            <a:endParaRPr/>
          </a:p>
        </p:txBody>
      </p:sp>
      <p:pic>
        <p:nvPicPr>
          <p:cNvPr id="118" name="Google Shape;118;p16"/>
          <p:cNvPicPr preferRelativeResize="0"/>
          <p:nvPr/>
        </p:nvPicPr>
        <p:blipFill>
          <a:blip r:embed="rId3">
            <a:alphaModFix/>
          </a:blip>
          <a:stretch>
            <a:fillRect/>
          </a:stretch>
        </p:blipFill>
        <p:spPr>
          <a:xfrm>
            <a:off x="7896975" y="277450"/>
            <a:ext cx="954600" cy="954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Google Shape;123;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Step 3: Build Your Network </a:t>
            </a:r>
            <a:endParaRPr b="1"/>
          </a:p>
        </p:txBody>
      </p:sp>
      <p:sp>
        <p:nvSpPr>
          <p:cNvPr id="124" name="Google Shape;124;p17"/>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FF"/>
                </a:highlight>
              </a:rPr>
              <a:t>Your “Network” is the group of peers you build with similar careers (or career objectives). They might be close friends, or even just professional acquaintances that you occasionally work with on a personal basis. </a:t>
            </a:r>
            <a:endParaRPr>
              <a:highlight>
                <a:srgbClr val="FFFFFF"/>
              </a:highlight>
            </a:endParaRPr>
          </a:p>
          <a:p>
            <a:pPr indent="0" lvl="0" marL="0" rtl="0" algn="l">
              <a:spcBef>
                <a:spcPts val="1600"/>
              </a:spcBef>
              <a:spcAft>
                <a:spcPts val="0"/>
              </a:spcAft>
              <a:buNone/>
            </a:pPr>
            <a:r>
              <a:rPr b="1" lang="en">
                <a:highlight>
                  <a:srgbClr val="FFFFFF"/>
                </a:highlight>
              </a:rPr>
              <a:t>Workforce </a:t>
            </a:r>
            <a:endParaRPr b="1">
              <a:highlight>
                <a:srgbClr val="FFFFFF"/>
              </a:highlight>
            </a:endParaRPr>
          </a:p>
          <a:p>
            <a:pPr indent="0" lvl="0" marL="0" rtl="0" algn="l">
              <a:spcBef>
                <a:spcPts val="1600"/>
              </a:spcBef>
              <a:spcAft>
                <a:spcPts val="0"/>
              </a:spcAft>
              <a:buNone/>
            </a:pPr>
            <a:r>
              <a:rPr lang="en">
                <a:highlight>
                  <a:srgbClr val="FFFFFF"/>
                </a:highlight>
              </a:rPr>
              <a:t>If you look for a job right after highschool, you can join a </a:t>
            </a:r>
            <a:r>
              <a:rPr lang="en">
                <a:highlight>
                  <a:srgbClr val="FFFFFF"/>
                </a:highlight>
              </a:rPr>
              <a:t>professional</a:t>
            </a:r>
            <a:r>
              <a:rPr lang="en">
                <a:highlight>
                  <a:srgbClr val="FFFFFF"/>
                </a:highlight>
              </a:rPr>
              <a:t> social network like LinkedIn. This site will allow you to meet and interact with hundreds of people with </a:t>
            </a:r>
            <a:r>
              <a:rPr lang="en">
                <a:highlight>
                  <a:srgbClr val="FFFFFF"/>
                </a:highlight>
              </a:rPr>
              <a:t>similar</a:t>
            </a:r>
            <a:r>
              <a:rPr lang="en">
                <a:highlight>
                  <a:srgbClr val="FFFFFF"/>
                </a:highlight>
              </a:rPr>
              <a:t> career goals. Also, joining volunteer groups or social clubs will allow you to increase your network outreach. </a:t>
            </a:r>
            <a:endParaRPr>
              <a:highlight>
                <a:srgbClr val="FFFFFF"/>
              </a:highlight>
            </a:endParaRPr>
          </a:p>
          <a:p>
            <a:pPr indent="0" lvl="0" marL="0" rtl="0" algn="l">
              <a:spcBef>
                <a:spcPts val="1600"/>
              </a:spcBef>
              <a:spcAft>
                <a:spcPts val="0"/>
              </a:spcAft>
              <a:buNone/>
            </a:pPr>
            <a:r>
              <a:rPr b="1" lang="en">
                <a:highlight>
                  <a:srgbClr val="FFFFFF"/>
                </a:highlight>
              </a:rPr>
              <a:t>School</a:t>
            </a:r>
            <a:endParaRPr b="1">
              <a:highlight>
                <a:srgbClr val="FFFFFF"/>
              </a:highlight>
            </a:endParaRPr>
          </a:p>
          <a:p>
            <a:pPr indent="0" lvl="0" marL="0" rtl="0" algn="l">
              <a:spcBef>
                <a:spcPts val="1600"/>
              </a:spcBef>
              <a:spcAft>
                <a:spcPts val="1600"/>
              </a:spcAft>
              <a:buNone/>
            </a:pPr>
            <a:r>
              <a:rPr lang="en">
                <a:highlight>
                  <a:srgbClr val="FFFFFF"/>
                </a:highlight>
              </a:rPr>
              <a:t>It is important to have a good network if you are looking for a job because many job openings are filled through the recommendations from another employee. You can build this network by joining peer groups or getting an internship at a company you are interested in working at. </a:t>
            </a:r>
            <a:endParaRPr>
              <a:highlight>
                <a:srgbClr val="FFFFFF"/>
              </a:highlight>
            </a:endParaRPr>
          </a:p>
        </p:txBody>
      </p:sp>
      <p:pic>
        <p:nvPicPr>
          <p:cNvPr id="125" name="Google Shape;125;p17"/>
          <p:cNvPicPr preferRelativeResize="0"/>
          <p:nvPr/>
        </p:nvPicPr>
        <p:blipFill>
          <a:blip r:embed="rId3">
            <a:alphaModFix/>
          </a:blip>
          <a:stretch>
            <a:fillRect/>
          </a:stretch>
        </p:blipFill>
        <p:spPr>
          <a:xfrm>
            <a:off x="7806200" y="207425"/>
            <a:ext cx="1076475" cy="1076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Step 4: Compare the Cost</a:t>
            </a:r>
            <a:endParaRPr b="1"/>
          </a:p>
        </p:txBody>
      </p:sp>
      <p:sp>
        <p:nvSpPr>
          <p:cNvPr id="131" name="Google Shape;131;p18"/>
          <p:cNvSpPr txBox="1"/>
          <p:nvPr>
            <p:ph idx="1" type="body"/>
          </p:nvPr>
        </p:nvSpPr>
        <p:spPr>
          <a:xfrm>
            <a:off x="338550" y="1189550"/>
            <a:ext cx="8466900" cy="368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highlight>
                  <a:srgbClr val="FFFFFF"/>
                </a:highlight>
              </a:rPr>
              <a:t>This is the big one – how much will school cost you, and how much will you lose in lost wages if you attend? Think about the jobs that will be available to you when you graduate – is the benefit worth the cost? At the end of the day, this question can only be answered by you. </a:t>
            </a:r>
            <a:endParaRPr>
              <a:highlight>
                <a:srgbClr val="FFFFFF"/>
              </a:highlight>
            </a:endParaRPr>
          </a:p>
          <a:p>
            <a:pPr indent="0" lvl="0" marL="0" rtl="0" algn="l">
              <a:lnSpc>
                <a:spcPct val="100000"/>
              </a:lnSpc>
              <a:spcBef>
                <a:spcPts val="1600"/>
              </a:spcBef>
              <a:spcAft>
                <a:spcPts val="0"/>
              </a:spcAft>
              <a:buNone/>
            </a:pPr>
            <a:r>
              <a:rPr b="1" lang="en">
                <a:highlight>
                  <a:srgbClr val="FFFFFF"/>
                </a:highlight>
              </a:rPr>
              <a:t>Workforce</a:t>
            </a:r>
            <a:endParaRPr b="1">
              <a:highlight>
                <a:srgbClr val="FFFFFF"/>
              </a:highlight>
            </a:endParaRPr>
          </a:p>
          <a:p>
            <a:pPr indent="0" lvl="0" marL="0" rtl="0" algn="l">
              <a:lnSpc>
                <a:spcPct val="100000"/>
              </a:lnSpc>
              <a:spcBef>
                <a:spcPts val="0"/>
              </a:spcBef>
              <a:spcAft>
                <a:spcPts val="0"/>
              </a:spcAft>
              <a:buNone/>
            </a:pPr>
            <a:r>
              <a:rPr lang="en">
                <a:highlight>
                  <a:srgbClr val="FFFFFF"/>
                </a:highlight>
              </a:rPr>
              <a:t>When you are looking for a job it is important to look at the requirements. Some jobs want someone with a 4 year degree while others prefer more experience and </a:t>
            </a:r>
            <a:r>
              <a:rPr lang="en">
                <a:highlight>
                  <a:srgbClr val="FFFFFF"/>
                </a:highlight>
              </a:rPr>
              <a:t>practical</a:t>
            </a:r>
            <a:r>
              <a:rPr lang="en">
                <a:highlight>
                  <a:srgbClr val="FFFFFF"/>
                </a:highlight>
              </a:rPr>
              <a:t> skills. It is important to look at someone in a </a:t>
            </a:r>
            <a:r>
              <a:rPr lang="en">
                <a:highlight>
                  <a:srgbClr val="FFFFFF"/>
                </a:highlight>
              </a:rPr>
              <a:t>position</a:t>
            </a:r>
            <a:r>
              <a:rPr lang="en">
                <a:highlight>
                  <a:srgbClr val="FFFFFF"/>
                </a:highlight>
              </a:rPr>
              <a:t> you want to be in and see how they got there.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lang="en">
                <a:highlight>
                  <a:srgbClr val="FFFFFF"/>
                </a:highlight>
              </a:rPr>
              <a:t>By getting a job you are getting a salary and you do not have to pay for school. </a:t>
            </a:r>
            <a:endParaRPr>
              <a:highlight>
                <a:srgbClr val="FFFFFF"/>
              </a:highlight>
            </a:endParaRPr>
          </a:p>
          <a:p>
            <a:pPr indent="0" lvl="0" marL="0" rtl="0" algn="l">
              <a:lnSpc>
                <a:spcPct val="100000"/>
              </a:lnSpc>
              <a:spcBef>
                <a:spcPts val="1600"/>
              </a:spcBef>
              <a:spcAft>
                <a:spcPts val="0"/>
              </a:spcAft>
              <a:buNone/>
            </a:pPr>
            <a:r>
              <a:rPr b="1" lang="en">
                <a:highlight>
                  <a:srgbClr val="FFFFFF"/>
                </a:highlight>
              </a:rPr>
              <a:t>School</a:t>
            </a:r>
            <a:endParaRPr b="1">
              <a:highlight>
                <a:srgbClr val="FFFFFF"/>
              </a:highlight>
            </a:endParaRPr>
          </a:p>
          <a:p>
            <a:pPr indent="0" lvl="0" marL="0" rtl="0" algn="l">
              <a:lnSpc>
                <a:spcPct val="100000"/>
              </a:lnSpc>
              <a:spcBef>
                <a:spcPts val="0"/>
              </a:spcBef>
              <a:spcAft>
                <a:spcPts val="0"/>
              </a:spcAft>
              <a:buNone/>
            </a:pPr>
            <a:r>
              <a:rPr lang="en">
                <a:highlight>
                  <a:srgbClr val="FFFFFF"/>
                </a:highlight>
              </a:rPr>
              <a:t>The cost of college has been at a </a:t>
            </a:r>
            <a:r>
              <a:rPr lang="en">
                <a:highlight>
                  <a:srgbClr val="FFFFFF"/>
                </a:highlight>
              </a:rPr>
              <a:t>constant</a:t>
            </a:r>
            <a:r>
              <a:rPr lang="en">
                <a:highlight>
                  <a:srgbClr val="FFFFFF"/>
                </a:highlight>
              </a:rPr>
              <a:t> increase for many years. Some students choose to attend a </a:t>
            </a:r>
            <a:r>
              <a:rPr lang="en">
                <a:highlight>
                  <a:srgbClr val="FFFFFF"/>
                </a:highlight>
              </a:rPr>
              <a:t>community</a:t>
            </a:r>
            <a:r>
              <a:rPr lang="en">
                <a:highlight>
                  <a:srgbClr val="FFFFFF"/>
                </a:highlight>
              </a:rPr>
              <a:t> college for 2 years then a </a:t>
            </a:r>
            <a:r>
              <a:rPr lang="en">
                <a:highlight>
                  <a:srgbClr val="FFFFFF"/>
                </a:highlight>
              </a:rPr>
              <a:t>traditional</a:t>
            </a:r>
            <a:r>
              <a:rPr lang="en">
                <a:highlight>
                  <a:srgbClr val="FFFFFF"/>
                </a:highlight>
              </a:rPr>
              <a:t> college for the last 2. While others choose to attend the same school for 4 year. Each option has their own pros and cons such as price, networking and </a:t>
            </a:r>
            <a:r>
              <a:rPr lang="en">
                <a:highlight>
                  <a:srgbClr val="FFFFFF"/>
                </a:highlight>
              </a:rPr>
              <a:t>opportunities</a:t>
            </a:r>
            <a:r>
              <a:rPr lang="en">
                <a:highlight>
                  <a:srgbClr val="FFFFFF"/>
                </a:highlight>
              </a:rPr>
              <a:t>. </a:t>
            </a:r>
            <a:endParaRPr>
              <a:highlight>
                <a:srgbClr val="FFFFFF"/>
              </a:highlight>
            </a:endParaRPr>
          </a:p>
        </p:txBody>
      </p:sp>
      <p:pic>
        <p:nvPicPr>
          <p:cNvPr id="132" name="Google Shape;132;p18"/>
          <p:cNvPicPr preferRelativeResize="0"/>
          <p:nvPr/>
        </p:nvPicPr>
        <p:blipFill>
          <a:blip r:embed="rId3">
            <a:alphaModFix/>
          </a:blip>
          <a:stretch>
            <a:fillRect/>
          </a:stretch>
        </p:blipFill>
        <p:spPr>
          <a:xfrm>
            <a:off x="7978675" y="234950"/>
            <a:ext cx="904025" cy="954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